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Stinger Fit Bold" charset="1" panose="00000800000000000000"/>
      <p:regular r:id="rId23"/>
    </p:embeddedFont>
    <p:embeddedFont>
      <p:font typeface="Stinger Fit" charset="1" panose="00000500000000000000"/>
      <p:regular r:id="rId24"/>
    </p:embeddedFont>
    <p:embeddedFont>
      <p:font typeface="Agrandir Narrow" charset="1" panose="00000506000000000000"/>
      <p:regular r:id="rId25"/>
    </p:embeddedFont>
    <p:embeddedFont>
      <p:font typeface="TT Norms Bold" charset="1" panose="02000803030000020004"/>
      <p:regular r:id="rId26"/>
    </p:embeddedFont>
    <p:embeddedFont>
      <p:font typeface="Work San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github.com/hxl6174/MentorMenteeScheme-CPEG07-meeting-summer02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https://github.com/hxl6174/MentorMenteeScheme-CPEG07-meeting-summer02/blob/main/Attachments/Example%20of%20Typst.pdf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https://drive.google.com/file/d/1ZPItLxRhZdAjuvv8caOjeFTtX2W6xqua/view?usp=drivesdk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" TargetMode="External" Type="http://schemas.openxmlformats.org/officeDocument/2006/relationships/hyperlink"/><Relationship Id="rId3" Target="http://typst.app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38215"/>
            <a:ext cx="18288000" cy="3761566"/>
            <a:chOff x="0" y="0"/>
            <a:chExt cx="4816593" cy="990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90700"/>
            </a:xfrm>
            <a:custGeom>
              <a:avLst/>
              <a:gdLst/>
              <a:ahLst/>
              <a:cxnLst/>
              <a:rect r="r" b="b" t="t" l="l"/>
              <a:pathLst>
                <a:path h="9907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90700"/>
                  </a:lnTo>
                  <a:lnTo>
                    <a:pt x="0" y="990700"/>
                  </a:lnTo>
                  <a:close/>
                </a:path>
              </a:pathLst>
            </a:custGeom>
            <a:solidFill>
              <a:srgbClr val="E65E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04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69701"/>
            <a:ext cx="18288000" cy="194834"/>
            <a:chOff x="0" y="0"/>
            <a:chExt cx="4816593" cy="51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314"/>
            </a:xfrm>
            <a:custGeom>
              <a:avLst/>
              <a:gdLst/>
              <a:ahLst/>
              <a:cxnLst/>
              <a:rect r="r" b="b" t="t" l="l"/>
              <a:pathLst>
                <a:path h="5131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314"/>
                  </a:lnTo>
                  <a:lnTo>
                    <a:pt x="0" y="51314"/>
                  </a:lnTo>
                  <a:close/>
                </a:path>
              </a:pathLst>
            </a:custGeom>
            <a:solidFill>
              <a:srgbClr val="E65E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108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89785" y="5561598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85725" y="5561598"/>
            <a:ext cx="5588000" cy="4114800"/>
          </a:xfrm>
          <a:custGeom>
            <a:avLst/>
            <a:gdLst/>
            <a:ahLst/>
            <a:cxnLst/>
            <a:rect r="r" b="b" t="t" l="l"/>
            <a:pathLst>
              <a:path h="4114800" w="5588000">
                <a:moveTo>
                  <a:pt x="5588000" y="0"/>
                </a:moveTo>
                <a:lnTo>
                  <a:pt x="0" y="0"/>
                </a:lnTo>
                <a:lnTo>
                  <a:pt x="0" y="4114800"/>
                </a:lnTo>
                <a:lnTo>
                  <a:pt x="5588000" y="4114800"/>
                </a:lnTo>
                <a:lnTo>
                  <a:pt x="5588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11585" y="6689095"/>
            <a:ext cx="6264830" cy="3098243"/>
          </a:xfrm>
          <a:custGeom>
            <a:avLst/>
            <a:gdLst/>
            <a:ahLst/>
            <a:cxnLst/>
            <a:rect r="r" b="b" t="t" l="l"/>
            <a:pathLst>
              <a:path h="3098243" w="6264830">
                <a:moveTo>
                  <a:pt x="0" y="0"/>
                </a:moveTo>
                <a:lnTo>
                  <a:pt x="6264830" y="0"/>
                </a:lnTo>
                <a:lnTo>
                  <a:pt x="6264830" y="3098243"/>
                </a:lnTo>
                <a:lnTo>
                  <a:pt x="0" y="3098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3049" y="3103881"/>
            <a:ext cx="15561902" cy="114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b="true" sz="6600">
                <a:solidFill>
                  <a:srgbClr val="1A2526"/>
                </a:solidFill>
                <a:latin typeface="Stinger Fit Bold"/>
                <a:ea typeface="Stinger Fit Bold"/>
                <a:cs typeface="Stinger Fit Bold"/>
                <a:sym typeface="Stinger Fit Bold"/>
              </a:rPr>
              <a:t>INTRO: THE 1ST STEP OF JOURNEY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66354" y="2557340"/>
            <a:ext cx="9555292" cy="43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470" spc="24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 the COMP &amp; CPEG mentor-mentee scheme for the 2025-2026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0" y="1140835"/>
            <a:ext cx="18288000" cy="0"/>
          </a:xfrm>
          <a:prstGeom prst="line">
            <a:avLst/>
          </a:prstGeom>
          <a:ln cap="flat" w="38100">
            <a:solidFill>
              <a:srgbClr val="1A25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4379725" y="4661286"/>
            <a:ext cx="9555292" cy="43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470" spc="24" u="sng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  <a:hlinkClick r:id="rId8" tooltip="https://github.com/hxl6174/MentorMenteeScheme-CPEG07-meeting-summer02/"/>
              </a:rPr>
              <a:t>Github Repository Page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4478" y="2726014"/>
            <a:ext cx="3472765" cy="3472765"/>
          </a:xfrm>
          <a:custGeom>
            <a:avLst/>
            <a:gdLst/>
            <a:ahLst/>
            <a:cxnLst/>
            <a:rect r="r" b="b" t="t" l="l"/>
            <a:pathLst>
              <a:path h="3472765" w="3472765">
                <a:moveTo>
                  <a:pt x="0" y="0"/>
                </a:moveTo>
                <a:lnTo>
                  <a:pt x="3472765" y="0"/>
                </a:lnTo>
                <a:lnTo>
                  <a:pt x="3472765" y="3472766"/>
                </a:lnTo>
                <a:lnTo>
                  <a:pt x="0" y="3472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00234" y="846117"/>
            <a:ext cx="6759066" cy="4506044"/>
          </a:xfrm>
          <a:custGeom>
            <a:avLst/>
            <a:gdLst/>
            <a:ahLst/>
            <a:cxnLst/>
            <a:rect r="r" b="b" t="t" l="l"/>
            <a:pathLst>
              <a:path h="4506044" w="6759066">
                <a:moveTo>
                  <a:pt x="0" y="0"/>
                </a:moveTo>
                <a:lnTo>
                  <a:pt x="6759066" y="0"/>
                </a:lnTo>
                <a:lnTo>
                  <a:pt x="6759066" y="4506044"/>
                </a:lnTo>
                <a:lnTo>
                  <a:pt x="0" y="450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73654"/>
            <a:ext cx="16388752" cy="364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2544" indent="-566272" lvl="1">
              <a:lnSpc>
                <a:spcPts val="11592"/>
              </a:lnSpc>
              <a:buFont typeface="Arial"/>
              <a:buChar char="•"/>
            </a:pPr>
            <a:r>
              <a:rPr lang="en-US" sz="5245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Less Risk of Losing Your Code</a:t>
            </a:r>
          </a:p>
          <a:p>
            <a:pPr algn="l" marL="1132544" indent="-566272" lvl="1">
              <a:lnSpc>
                <a:spcPts val="8498"/>
              </a:lnSpc>
              <a:buFont typeface="Arial"/>
              <a:buChar char="•"/>
            </a:pPr>
            <a:r>
              <a:rPr lang="en-US" sz="5245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Showing your motivation to learn, also your acheivements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5300" y="1987437"/>
            <a:ext cx="10626632" cy="6402546"/>
          </a:xfrm>
          <a:custGeom>
            <a:avLst/>
            <a:gdLst/>
            <a:ahLst/>
            <a:cxnLst/>
            <a:rect r="r" b="b" t="t" l="l"/>
            <a:pathLst>
              <a:path h="6402546" w="10626632">
                <a:moveTo>
                  <a:pt x="0" y="0"/>
                </a:moveTo>
                <a:lnTo>
                  <a:pt x="10626632" y="0"/>
                </a:lnTo>
                <a:lnTo>
                  <a:pt x="10626632" y="6402546"/>
                </a:lnTo>
                <a:lnTo>
                  <a:pt x="0" y="6402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3585" y="240971"/>
            <a:ext cx="1575458" cy="1575458"/>
          </a:xfrm>
          <a:custGeom>
            <a:avLst/>
            <a:gdLst/>
            <a:ahLst/>
            <a:cxnLst/>
            <a:rect r="r" b="b" t="t" l="l"/>
            <a:pathLst>
              <a:path h="1575458" w="1575458">
                <a:moveTo>
                  <a:pt x="0" y="0"/>
                </a:moveTo>
                <a:lnTo>
                  <a:pt x="1575458" y="0"/>
                </a:lnTo>
                <a:lnTo>
                  <a:pt x="1575458" y="1575458"/>
                </a:lnTo>
                <a:lnTo>
                  <a:pt x="0" y="157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47555" y="348592"/>
            <a:ext cx="2397323" cy="122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00000"/>
                </a:solidFill>
                <a:latin typeface="Stinger Fit"/>
                <a:ea typeface="Stinger Fit"/>
                <a:cs typeface="Stinger Fit"/>
                <a:sym typeface="Stinger Fit"/>
              </a:rPr>
              <a:t>Typst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898650"/>
            <a:ext cx="16230600" cy="62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27" indent="-410214" lvl="1">
              <a:lnSpc>
                <a:spcPts val="8398"/>
              </a:lnSpc>
              <a:buFont typeface="Arial"/>
              <a:buChar char="•"/>
            </a:pPr>
            <a:r>
              <a:rPr lang="en-US" sz="38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https://github.com/typst/typst</a:t>
            </a:r>
          </a:p>
          <a:p>
            <a:pPr algn="just" marL="820427" indent="-410214" lvl="1">
              <a:lnSpc>
                <a:spcPts val="8398"/>
              </a:lnSpc>
              <a:buFont typeface="Arial"/>
              <a:buChar char="•"/>
            </a:pPr>
            <a:r>
              <a:rPr lang="en-US" sz="38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Code → Images</a:t>
            </a:r>
          </a:p>
          <a:p>
            <a:pPr algn="just" marL="820427" indent="-410214" lvl="1">
              <a:lnSpc>
                <a:spcPts val="8398"/>
              </a:lnSpc>
              <a:buFont typeface="Arial"/>
              <a:buChar char="•"/>
            </a:pPr>
            <a:r>
              <a:rPr lang="en-US" sz="38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→ Easy to modify</a:t>
            </a:r>
          </a:p>
          <a:p>
            <a:pPr algn="just" marL="820427" indent="-410214" lvl="1">
              <a:lnSpc>
                <a:spcPts val="8398"/>
              </a:lnSpc>
              <a:buFont typeface="Arial"/>
              <a:buChar char="•"/>
            </a:pPr>
            <a:r>
              <a:rPr lang="en-US" sz="38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→ looks more </a:t>
            </a:r>
            <a:r>
              <a:rPr lang="en-US" sz="3800" u="sng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professional</a:t>
            </a:r>
          </a:p>
          <a:p>
            <a:pPr algn="just">
              <a:lnSpc>
                <a:spcPts val="8398"/>
              </a:lnSpc>
            </a:pPr>
            <a:r>
              <a:rPr lang="en-US" sz="3800" u="sng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(</a:t>
            </a:r>
            <a:r>
              <a:rPr lang="en-US" sz="38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When building resume</a:t>
            </a:r>
            <a:r>
              <a:rPr lang="en-US" sz="3800" u="sng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)</a:t>
            </a:r>
          </a:p>
          <a:p>
            <a:pPr algn="just" marL="820427" indent="-410214" lvl="1">
              <a:lnSpc>
                <a:spcPts val="8398"/>
              </a:lnSpc>
              <a:buFont typeface="Arial"/>
              <a:buChar char="•"/>
            </a:pPr>
            <a:r>
              <a:rPr lang="en-US" sz="38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→ unlike </a:t>
            </a:r>
            <a:r>
              <a:rPr lang="en-US" sz="3800">
                <a:solidFill>
                  <a:srgbClr val="004AAD"/>
                </a:solidFill>
                <a:latin typeface="Stinger Fit"/>
                <a:ea typeface="Stinger Fit"/>
                <a:cs typeface="Stinger Fit"/>
                <a:sym typeface="Stinger Fit"/>
              </a:rPr>
              <a:t>Microsoft Word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github.com/hxl6174/MentorMenteeScheme-CPEG07-meeting-summer02/blob/main/Attachments/Example%20of%20Typst.pdf"/>
          </p:cNvPr>
          <p:cNvSpPr/>
          <p:nvPr/>
        </p:nvSpPr>
        <p:spPr>
          <a:xfrm flipH="false" flipV="false" rot="0">
            <a:off x="4045729" y="1875265"/>
            <a:ext cx="9900110" cy="8192341"/>
          </a:xfrm>
          <a:custGeom>
            <a:avLst/>
            <a:gdLst/>
            <a:ahLst/>
            <a:cxnLst/>
            <a:rect r="r" b="b" t="t" l="l"/>
            <a:pathLst>
              <a:path h="8192341" w="9900110">
                <a:moveTo>
                  <a:pt x="0" y="0"/>
                </a:moveTo>
                <a:lnTo>
                  <a:pt x="9900110" y="0"/>
                </a:lnTo>
                <a:lnTo>
                  <a:pt x="9900110" y="8192341"/>
                </a:lnTo>
                <a:lnTo>
                  <a:pt x="0" y="8192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54911" y="447962"/>
            <a:ext cx="7179350" cy="122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00000"/>
                </a:solidFill>
                <a:latin typeface="Stinger Fit"/>
                <a:ea typeface="Stinger Fit"/>
                <a:cs typeface="Stinger Fit"/>
                <a:sym typeface="Stinger Fit"/>
              </a:rPr>
              <a:t>Example of Typst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4762" y="0"/>
            <a:ext cx="11018475" cy="7520109"/>
          </a:xfrm>
          <a:custGeom>
            <a:avLst/>
            <a:gdLst/>
            <a:ahLst/>
            <a:cxnLst/>
            <a:rect r="r" b="b" t="t" l="l"/>
            <a:pathLst>
              <a:path h="7520109" w="11018475">
                <a:moveTo>
                  <a:pt x="0" y="0"/>
                </a:moveTo>
                <a:lnTo>
                  <a:pt x="11018476" y="0"/>
                </a:lnTo>
                <a:lnTo>
                  <a:pt x="11018476" y="7520109"/>
                </a:lnTo>
                <a:lnTo>
                  <a:pt x="0" y="7520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386759"/>
            <a:ext cx="12344656" cy="111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6"/>
              </a:lnSpc>
              <a:spcBef>
                <a:spcPct val="0"/>
              </a:spcBef>
            </a:pPr>
            <a:r>
              <a:rPr lang="en-US" b="true" sz="6425">
                <a:solidFill>
                  <a:srgbClr val="1A2526"/>
                </a:solidFill>
                <a:latin typeface="Stinger Fit Bold"/>
                <a:ea typeface="Stinger Fit Bold"/>
                <a:cs typeface="Stinger Fit Bold"/>
                <a:sym typeface="Stinger Fit Bold"/>
              </a:rPr>
              <a:t>MY ENROLLED COURSES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402573"/>
            <a:ext cx="15656065" cy="254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2"/>
              </a:lnSpc>
            </a:pPr>
            <a:r>
              <a:rPr lang="en-US" sz="4823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Highlighted =&gt; My Taken Courses</a:t>
            </a:r>
          </a:p>
          <a:p>
            <a:pPr algn="l">
              <a:lnSpc>
                <a:spcPts val="6752"/>
              </a:lnSpc>
            </a:pPr>
            <a:r>
              <a:rPr lang="en-US" sz="4823" u="sng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  <a:hlinkClick r:id="rId3" tooltip="https://drive.google.com/file/d/1ZPItLxRhZdAjuvv8caOjeFTtX2W6xqua/view?usp=drivesdk"/>
              </a:rPr>
              <a:t>Link of the document</a:t>
            </a:r>
          </a:p>
          <a:p>
            <a:pPr algn="l">
              <a:lnSpc>
                <a:spcPts val="67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6204" y="2102473"/>
            <a:ext cx="12635592" cy="8402669"/>
          </a:xfrm>
          <a:custGeom>
            <a:avLst/>
            <a:gdLst/>
            <a:ahLst/>
            <a:cxnLst/>
            <a:rect r="r" b="b" t="t" l="l"/>
            <a:pathLst>
              <a:path h="8402669" w="12635592">
                <a:moveTo>
                  <a:pt x="0" y="0"/>
                </a:moveTo>
                <a:lnTo>
                  <a:pt x="12635592" y="0"/>
                </a:lnTo>
                <a:lnTo>
                  <a:pt x="12635592" y="8402669"/>
                </a:lnTo>
                <a:lnTo>
                  <a:pt x="0" y="840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3049" y="708025"/>
            <a:ext cx="15561902" cy="139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b="true" sz="8100">
                <a:solidFill>
                  <a:srgbClr val="1A2526"/>
                </a:solidFill>
                <a:latin typeface="Stinger Fit Bold"/>
                <a:ea typeface="Stinger Fit Bold"/>
                <a:cs typeface="Stinger Fit Bold"/>
                <a:sym typeface="Stinger Fit Bold"/>
              </a:rPr>
              <a:t>MY TIMETABLE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3049" y="708025"/>
            <a:ext cx="15561902" cy="139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b="true" sz="8100">
                <a:solidFill>
                  <a:srgbClr val="1A2526"/>
                </a:solidFill>
                <a:latin typeface="Stinger Fit Bold"/>
                <a:ea typeface="Stinger Fit Bold"/>
                <a:cs typeface="Stinger Fit Bold"/>
                <a:sym typeface="Stinger Fit Bold"/>
              </a:rPr>
              <a:t>NEXT STEP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75418"/>
            <a:ext cx="15896251" cy="604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57263" indent="-528632" lvl="1">
              <a:lnSpc>
                <a:spcPts val="6855"/>
              </a:lnSpc>
              <a:buFont typeface="Arial"/>
              <a:buChar char="•"/>
            </a:pPr>
            <a:r>
              <a:rPr lang="en-US" sz="48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Meeting Dates For Fall / Spring</a:t>
            </a:r>
          </a:p>
          <a:p>
            <a:pPr algn="just">
              <a:lnSpc>
                <a:spcPts val="6855"/>
              </a:lnSpc>
            </a:pPr>
          </a:p>
          <a:p>
            <a:pPr algn="just" marL="1057263" indent="-528632" lvl="1">
              <a:lnSpc>
                <a:spcPts val="6855"/>
              </a:lnSpc>
              <a:buFont typeface="Arial"/>
              <a:buChar char="•"/>
            </a:pPr>
            <a:r>
              <a:rPr lang="en-US" sz="48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1. </a:t>
            </a:r>
            <a:r>
              <a:rPr lang="en-US" sz="48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Before the end of add-drop period</a:t>
            </a:r>
          </a:p>
          <a:p>
            <a:pPr algn="just" marL="1057263" indent="-528632" lvl="1">
              <a:lnSpc>
                <a:spcPts val="6855"/>
              </a:lnSpc>
              <a:buFont typeface="Arial"/>
              <a:buChar char="•"/>
            </a:pPr>
            <a:r>
              <a:rPr lang="en-US" sz="48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2. After mid-term</a:t>
            </a:r>
          </a:p>
          <a:p>
            <a:pPr algn="just">
              <a:lnSpc>
                <a:spcPts val="6855"/>
              </a:lnSpc>
            </a:pPr>
          </a:p>
          <a:p>
            <a:pPr algn="just" marL="1057263" indent="-528632" lvl="1">
              <a:lnSpc>
                <a:spcPts val="6855"/>
              </a:lnSpc>
              <a:buFont typeface="Arial"/>
              <a:buChar char="•"/>
            </a:pPr>
            <a:r>
              <a:rPr lang="en-US" sz="48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Any </a:t>
            </a:r>
            <a:r>
              <a:rPr lang="en-US" sz="48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feedbacks ?</a:t>
            </a:r>
          </a:p>
          <a:p>
            <a:pPr algn="just" marL="1057263" indent="-528632" lvl="1">
              <a:lnSpc>
                <a:spcPts val="6855"/>
              </a:lnSpc>
              <a:buFont typeface="Arial"/>
              <a:buChar char="•"/>
            </a:pPr>
            <a:r>
              <a:rPr lang="en-US" sz="48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You can also leave your comments in “issues” 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0929"/>
            <a:ext cx="15896251" cy="782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4546" indent="-442273" lvl="1">
              <a:lnSpc>
                <a:spcPts val="6923"/>
              </a:lnSpc>
              <a:buFont typeface="Arial"/>
              <a:buChar char="•"/>
            </a:pPr>
            <a:r>
              <a:rPr lang="en-US" sz="40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The reason why we focus on technology and resume stuff is, it is summer.</a:t>
            </a:r>
          </a:p>
          <a:p>
            <a:pPr algn="just" marL="884546" indent="-442273" lvl="1">
              <a:lnSpc>
                <a:spcPts val="6923"/>
              </a:lnSpc>
              <a:buFont typeface="Arial"/>
              <a:buChar char="•"/>
            </a:pPr>
            <a:r>
              <a:rPr lang="en-US" sz="40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For fall and spring, our meeting would focus less on skill-building, but more on non-technical stuff, even it is not so related to our major</a:t>
            </a:r>
          </a:p>
          <a:p>
            <a:pPr algn="just" marL="884546" indent="-442273" lvl="1">
              <a:lnSpc>
                <a:spcPts val="6923"/>
              </a:lnSpc>
              <a:buFont typeface="Arial"/>
              <a:buChar char="•"/>
            </a:pPr>
            <a:r>
              <a:rPr lang="en-US" sz="40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such as Art or Psychological topics</a:t>
            </a:r>
          </a:p>
          <a:p>
            <a:pPr algn="just" marL="884546" indent="-442273" lvl="1">
              <a:lnSpc>
                <a:spcPts val="6923"/>
              </a:lnSpc>
              <a:buFont typeface="Arial"/>
              <a:buChar char="•"/>
            </a:pPr>
            <a:r>
              <a:rPr lang="en-US" sz="409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SInce the reason you come for the meeting, would be “refreshing your mind”, rather than repeating lecture notes on required courses, right 🙂 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6617"/>
            <a:ext cx="18288000" cy="3994736"/>
            <a:chOff x="0" y="0"/>
            <a:chExt cx="4816593" cy="1052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52111"/>
            </a:xfrm>
            <a:custGeom>
              <a:avLst/>
              <a:gdLst/>
              <a:ahLst/>
              <a:cxnLst/>
              <a:rect r="r" b="b" t="t" l="l"/>
              <a:pathLst>
                <a:path h="105211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2111"/>
                  </a:lnTo>
                  <a:lnTo>
                    <a:pt x="0" y="1052111"/>
                  </a:lnTo>
                  <a:close/>
                </a:path>
              </a:pathLst>
            </a:custGeom>
            <a:solidFill>
              <a:srgbClr val="E65E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109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0092166"/>
            <a:ext cx="18288000" cy="194834"/>
            <a:chOff x="0" y="0"/>
            <a:chExt cx="4816593" cy="51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314"/>
            </a:xfrm>
            <a:custGeom>
              <a:avLst/>
              <a:gdLst/>
              <a:ahLst/>
              <a:cxnLst/>
              <a:rect r="r" b="b" t="t" l="l"/>
              <a:pathLst>
                <a:path h="5131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314"/>
                  </a:lnTo>
                  <a:lnTo>
                    <a:pt x="0" y="51314"/>
                  </a:lnTo>
                  <a:close/>
                </a:path>
              </a:pathLst>
            </a:custGeom>
            <a:solidFill>
              <a:srgbClr val="E65E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108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8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0" y="9806388"/>
            <a:ext cx="18288000" cy="0"/>
          </a:xfrm>
          <a:prstGeom prst="line">
            <a:avLst/>
          </a:prstGeom>
          <a:ln cap="flat" w="38100">
            <a:solidFill>
              <a:srgbClr val="1A25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715000" y="431953"/>
            <a:ext cx="6858000" cy="4114800"/>
          </a:xfrm>
          <a:custGeom>
            <a:avLst/>
            <a:gdLst/>
            <a:ahLst/>
            <a:cxnLst/>
            <a:rect r="r" b="b" t="t" l="l"/>
            <a:pathLst>
              <a:path h="4114800" w="6858000">
                <a:moveTo>
                  <a:pt x="0" y="0"/>
                </a:moveTo>
                <a:lnTo>
                  <a:pt x="6858000" y="0"/>
                </a:lnTo>
                <a:lnTo>
                  <a:pt x="685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3049" y="5246846"/>
            <a:ext cx="15561902" cy="129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b="true" sz="9999">
                <a:solidFill>
                  <a:srgbClr val="1A2526"/>
                </a:solidFill>
                <a:latin typeface="Stinger Fit Bold"/>
                <a:ea typeface="Stinger Fit Bold"/>
                <a:cs typeface="Stinger Fit Bold"/>
                <a:sym typeface="Stinger Fit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22132" y="6650833"/>
            <a:ext cx="9043736" cy="75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8"/>
              </a:lnSpc>
            </a:pPr>
            <a:r>
              <a:rPr lang="en-US" sz="5811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FOR YOUR ATTENTION!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22537" y="7842250"/>
            <a:ext cx="423057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A2526"/>
                </a:solidFill>
                <a:latin typeface="Work Sans"/>
                <a:ea typeface="Work Sans"/>
                <a:cs typeface="Work Sans"/>
                <a:sym typeface="Work Sans"/>
              </a:rPr>
              <a:t>Tel/ Whatsapp/ WeCHat: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A2526"/>
                </a:solidFill>
                <a:latin typeface="Work Sans"/>
                <a:ea typeface="Work Sans"/>
                <a:cs typeface="Work Sans"/>
                <a:sym typeface="Work Sans"/>
              </a:rPr>
              <a:t>+</a:t>
            </a:r>
            <a:r>
              <a:rPr lang="en-US" sz="2000">
                <a:solidFill>
                  <a:srgbClr val="1A2526"/>
                </a:solidFill>
                <a:latin typeface="Work Sans"/>
                <a:ea typeface="Work Sans"/>
                <a:cs typeface="Work Sans"/>
                <a:sym typeface="Work Sans"/>
              </a:rPr>
              <a:t>852 6676 4689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A2526"/>
                </a:solidFill>
                <a:latin typeface="Work Sans"/>
                <a:ea typeface="Work Sans"/>
                <a:cs typeface="Work Sans"/>
                <a:sym typeface="Work Sans"/>
              </a:rPr>
              <a:t>Email: xhuangda@connect.ust.hk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35376" y="4595221"/>
            <a:ext cx="3217248" cy="43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470" spc="24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Fradel and Spies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34888" y="7842250"/>
            <a:ext cx="3217248" cy="43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8"/>
              </a:lnSpc>
            </a:pPr>
            <a:r>
              <a:rPr lang="en-US" sz="2470" spc="24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Get in touch: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9546" y="4533743"/>
            <a:ext cx="7468654" cy="3335862"/>
            <a:chOff x="0" y="0"/>
            <a:chExt cx="9958206" cy="4447816"/>
          </a:xfrm>
        </p:grpSpPr>
        <p:sp>
          <p:nvSpPr>
            <p:cNvPr name="AutoShape 3" id="3"/>
            <p:cNvSpPr/>
            <p:nvPr/>
          </p:nvSpPr>
          <p:spPr>
            <a:xfrm>
              <a:off x="0" y="12700"/>
              <a:ext cx="9958206" cy="0"/>
            </a:xfrm>
            <a:prstGeom prst="line">
              <a:avLst/>
            </a:prstGeom>
            <a:ln cap="flat" w="25400">
              <a:solidFill>
                <a:srgbClr val="201E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4435116"/>
              <a:ext cx="9958206" cy="0"/>
            </a:xfrm>
            <a:prstGeom prst="line">
              <a:avLst/>
            </a:prstGeom>
            <a:ln cap="flat" w="25400">
              <a:solidFill>
                <a:srgbClr val="201E2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469546" y="2344782"/>
            <a:ext cx="7468654" cy="3715930"/>
            <a:chOff x="0" y="0"/>
            <a:chExt cx="9958206" cy="4954574"/>
          </a:xfrm>
        </p:grpSpPr>
        <p:sp>
          <p:nvSpPr>
            <p:cNvPr name="AutoShape 6" id="6"/>
            <p:cNvSpPr/>
            <p:nvPr/>
          </p:nvSpPr>
          <p:spPr>
            <a:xfrm>
              <a:off x="0" y="12700"/>
              <a:ext cx="9958206" cy="0"/>
            </a:xfrm>
            <a:prstGeom prst="line">
              <a:avLst/>
            </a:prstGeom>
            <a:ln cap="flat" w="25400">
              <a:solidFill>
                <a:srgbClr val="201E2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0" y="4941874"/>
              <a:ext cx="9958206" cy="0"/>
            </a:xfrm>
            <a:prstGeom prst="line">
              <a:avLst/>
            </a:prstGeom>
            <a:ln cap="flat" w="25400">
              <a:solidFill>
                <a:srgbClr val="201E2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679416" y="-2126741"/>
            <a:ext cx="7488041" cy="7529109"/>
          </a:xfrm>
          <a:custGeom>
            <a:avLst/>
            <a:gdLst/>
            <a:ahLst/>
            <a:cxnLst/>
            <a:rect r="r" b="b" t="t" l="l"/>
            <a:pathLst>
              <a:path h="7529109" w="7488041">
                <a:moveTo>
                  <a:pt x="0" y="0"/>
                </a:moveTo>
                <a:lnTo>
                  <a:pt x="7488041" y="0"/>
                </a:lnTo>
                <a:lnTo>
                  <a:pt x="7488041" y="7529109"/>
                </a:lnTo>
                <a:lnTo>
                  <a:pt x="0" y="752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16620">
            <a:off x="2198966" y="1128049"/>
            <a:ext cx="5681491" cy="5361261"/>
          </a:xfrm>
          <a:custGeom>
            <a:avLst/>
            <a:gdLst/>
            <a:ahLst/>
            <a:cxnLst/>
            <a:rect r="r" b="b" t="t" l="l"/>
            <a:pathLst>
              <a:path h="5361261" w="5681491">
                <a:moveTo>
                  <a:pt x="0" y="0"/>
                </a:moveTo>
                <a:lnTo>
                  <a:pt x="5681491" y="0"/>
                </a:lnTo>
                <a:lnTo>
                  <a:pt x="5681491" y="5361261"/>
                </a:lnTo>
                <a:lnTo>
                  <a:pt x="0" y="5361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607770"/>
            <a:ext cx="6472029" cy="148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US" sz="9156" spc="-457">
                <a:solidFill>
                  <a:srgbClr val="201E21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Menu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69546" y="1228725"/>
            <a:ext cx="6241958" cy="975096"/>
            <a:chOff x="0" y="0"/>
            <a:chExt cx="8322611" cy="130012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8322611" cy="778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9"/>
                </a:lnSpc>
              </a:pPr>
              <a:r>
                <a:rPr lang="en-US" sz="3699" b="true">
                  <a:solidFill>
                    <a:srgbClr val="201E21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What is the scheme about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35731"/>
              <a:ext cx="8322611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69546" y="2535027"/>
            <a:ext cx="6241958" cy="1712966"/>
            <a:chOff x="0" y="0"/>
            <a:chExt cx="8322611" cy="22839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8322611" cy="1781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9"/>
                </a:lnSpc>
              </a:pPr>
              <a:r>
                <a:rPr lang="en-US" sz="4099" b="true">
                  <a:solidFill>
                    <a:srgbClr val="201E21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What might be the scheme NOT about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19558"/>
              <a:ext cx="8322611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69546" y="4884022"/>
            <a:ext cx="6241958" cy="1036691"/>
            <a:chOff x="0" y="0"/>
            <a:chExt cx="8322611" cy="138225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8322611" cy="879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9"/>
                </a:lnSpc>
              </a:pPr>
              <a:r>
                <a:rPr lang="en-US" sz="4099" b="true">
                  <a:solidFill>
                    <a:srgbClr val="201E21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1st Step to the Journey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17858"/>
              <a:ext cx="8322611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469546" y="6163574"/>
            <a:ext cx="6534483" cy="61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831" b="true">
                <a:solidFill>
                  <a:srgbClr val="201E21"/>
                </a:solidFill>
                <a:latin typeface="TT Norms Bold"/>
                <a:ea typeface="TT Norms Bold"/>
                <a:cs typeface="TT Norms Bold"/>
                <a:sym typeface="TT Norms Bold"/>
              </a:rPr>
              <a:t>Next Step ...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3049" y="708025"/>
            <a:ext cx="15561902" cy="139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b="true" sz="8100">
                <a:solidFill>
                  <a:srgbClr val="1A2526"/>
                </a:solidFill>
                <a:latin typeface="Stinger Fit Bold"/>
                <a:ea typeface="Stinger Fit Bold"/>
                <a:cs typeface="Stinger Fit Bold"/>
                <a:sym typeface="Stinger Fit Bold"/>
              </a:rPr>
              <a:t>ABOUT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67637"/>
            <a:ext cx="16482104" cy="710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96227" indent="-548114" lvl="1">
              <a:lnSpc>
                <a:spcPts val="9494"/>
              </a:lnSpc>
              <a:buFont typeface="Arial"/>
              <a:buChar char="•"/>
            </a:pPr>
            <a:r>
              <a:rPr lang="en-US" sz="507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Chill, Refresh your minds</a:t>
            </a:r>
          </a:p>
          <a:p>
            <a:pPr algn="just">
              <a:lnSpc>
                <a:spcPts val="9494"/>
              </a:lnSpc>
            </a:pPr>
            <a:r>
              <a:rPr lang="en-US" sz="507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( by introducing Outside Major Stuff)</a:t>
            </a:r>
          </a:p>
          <a:p>
            <a:pPr algn="just" marL="1096227" indent="-548114" lvl="1">
              <a:lnSpc>
                <a:spcPts val="9494"/>
              </a:lnSpc>
              <a:buFont typeface="Arial"/>
              <a:buChar char="•"/>
            </a:pPr>
            <a:r>
              <a:rPr lang="en-US" sz="507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Sharing Thoughts/ Ideas /Experience</a:t>
            </a:r>
          </a:p>
          <a:p>
            <a:pPr algn="just" marL="1096227" indent="-548114" lvl="1">
              <a:lnSpc>
                <a:spcPts val="9494"/>
              </a:lnSpc>
              <a:buFont typeface="Arial"/>
              <a:buChar char="•"/>
            </a:pPr>
            <a:r>
              <a:rPr lang="en-US" sz="507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Reach out your peers</a:t>
            </a:r>
          </a:p>
          <a:p>
            <a:pPr algn="just" marL="1096227" indent="-548114" lvl="1">
              <a:lnSpc>
                <a:spcPts val="9494"/>
              </a:lnSpc>
              <a:buFont typeface="Arial"/>
              <a:buChar char="•"/>
            </a:pPr>
            <a:r>
              <a:rPr lang="en-US" sz="507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Other things your expected from the scheme (I’ll try)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540" y="3614827"/>
            <a:ext cx="6202015" cy="4132093"/>
          </a:xfrm>
          <a:custGeom>
            <a:avLst/>
            <a:gdLst/>
            <a:ahLst/>
            <a:cxnLst/>
            <a:rect r="r" b="b" t="t" l="l"/>
            <a:pathLst>
              <a:path h="4132093" w="6202015">
                <a:moveTo>
                  <a:pt x="0" y="0"/>
                </a:moveTo>
                <a:lnTo>
                  <a:pt x="6202016" y="0"/>
                </a:lnTo>
                <a:lnTo>
                  <a:pt x="6202016" y="4132093"/>
                </a:lnTo>
                <a:lnTo>
                  <a:pt x="0" y="41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6964565"/>
            <a:ext cx="4986769" cy="3322435"/>
          </a:xfrm>
          <a:custGeom>
            <a:avLst/>
            <a:gdLst/>
            <a:ahLst/>
            <a:cxnLst/>
            <a:rect r="r" b="b" t="t" l="l"/>
            <a:pathLst>
              <a:path h="3322435" w="4986769">
                <a:moveTo>
                  <a:pt x="0" y="0"/>
                </a:moveTo>
                <a:lnTo>
                  <a:pt x="4986769" y="0"/>
                </a:lnTo>
                <a:lnTo>
                  <a:pt x="4986769" y="3322435"/>
                </a:lnTo>
                <a:lnTo>
                  <a:pt x="0" y="3322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27762" y="-152400"/>
            <a:ext cx="11232476" cy="124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sz="71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Chill, Refresh your minds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74774" y="2085196"/>
            <a:ext cx="6265691" cy="95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  <a:spcBef>
                <a:spcPct val="0"/>
              </a:spcBef>
            </a:pPr>
            <a:r>
              <a:rPr lang="en-US" sz="55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Outside Our Major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4175" y="2085196"/>
            <a:ext cx="4244746" cy="95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  <a:spcBef>
                <a:spcPct val="0"/>
              </a:spcBef>
            </a:pPr>
            <a:r>
              <a:rPr lang="en-US" sz="55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</a:t>
            </a:r>
            <a:r>
              <a:rPr lang="en-US" sz="5543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Our Major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97439" y="530159"/>
            <a:ext cx="10693123" cy="124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sz="71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Sharing Your experience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67637"/>
            <a:ext cx="16482104" cy="3498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96227" indent="-548114" lvl="1">
              <a:lnSpc>
                <a:spcPts val="9494"/>
              </a:lnSpc>
              <a:buFont typeface="Arial"/>
              <a:buChar char="•"/>
            </a:pPr>
            <a:r>
              <a:rPr lang="en-US" sz="507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Or Expectation to the scheme</a:t>
            </a:r>
          </a:p>
          <a:p>
            <a:pPr algn="l" marL="1096227" indent="-548114" lvl="1">
              <a:lnSpc>
                <a:spcPts val="9494"/>
              </a:lnSpc>
              <a:buFont typeface="Arial"/>
              <a:buChar char="•"/>
            </a:pPr>
            <a:r>
              <a:rPr lang="en-US" sz="5077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Even complains about some courses (such as hard courses)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3049" y="717550"/>
            <a:ext cx="15561902" cy="129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A2526"/>
                </a:solidFill>
                <a:latin typeface="Stinger Fit Bold"/>
                <a:ea typeface="Stinger Fit Bold"/>
                <a:cs typeface="Stinger Fit Bold"/>
                <a:sym typeface="Stinger Fit Bold"/>
              </a:rPr>
              <a:t>(MIGHT NOT) ABOUT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69677"/>
            <a:ext cx="16230600" cy="650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8650"/>
              </a:lnSpc>
              <a:buFont typeface="Arial"/>
              <a:buChar char="•"/>
            </a:pPr>
            <a:r>
              <a:rPr lang="en-US" sz="50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Hardcore stuff about certain courses </a:t>
            </a:r>
          </a:p>
          <a:p>
            <a:pPr algn="just">
              <a:lnSpc>
                <a:spcPts val="8650"/>
              </a:lnSpc>
            </a:pPr>
            <a:r>
              <a:rPr lang="en-US" sz="50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(if you want, pls ask me in person, not in meeting, since it sometimes time-consuming)</a:t>
            </a:r>
          </a:p>
          <a:p>
            <a:pPr algn="just" marL="1079501" indent="-539750" lvl="1">
              <a:lnSpc>
                <a:spcPts val="8650"/>
              </a:lnSpc>
              <a:buFont typeface="Arial"/>
              <a:buChar char="•"/>
            </a:pPr>
            <a:r>
              <a:rPr lang="en-US" sz="50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High-end technical stuff </a:t>
            </a:r>
          </a:p>
          <a:p>
            <a:pPr algn="just">
              <a:lnSpc>
                <a:spcPts val="8650"/>
              </a:lnSpc>
            </a:pPr>
            <a:r>
              <a:rPr lang="en-US" sz="50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(I am not a pro in technology (for now) :( , so what we discuss would mainly be down-to-earth, basic things)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3049" y="708025"/>
            <a:ext cx="15561902" cy="139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b="true" sz="8100">
                <a:solidFill>
                  <a:srgbClr val="1A2526"/>
                </a:solidFill>
                <a:latin typeface="Stinger Fit Bold"/>
                <a:ea typeface="Stinger Fit Bold"/>
                <a:cs typeface="Stinger Fit Bold"/>
                <a:sym typeface="Stinger Fit Bold"/>
              </a:rPr>
              <a:t>YOUR 1ST STEP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919046"/>
            <a:ext cx="1623060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u="sng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  <a:hlinkClick r:id="rId2" tooltip="https://github.com"/>
              </a:rPr>
              <a:t>Github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u="sng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  <a:hlinkClick r:id="rId3" tooltip="http://typst.app"/>
              </a:rPr>
              <a:t>Typst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51316" y="447962"/>
            <a:ext cx="2786539" cy="122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00000"/>
                </a:solidFill>
                <a:latin typeface="Stinger Fit"/>
                <a:ea typeface="Stinger Fit"/>
                <a:cs typeface="Stinger Fit"/>
                <a:sym typeface="Stinger Fit"/>
              </a:rPr>
              <a:t>Github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41077"/>
            <a:ext cx="16230600" cy="685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11050"/>
              </a:lnSpc>
              <a:buFont typeface="Arial"/>
              <a:buChar char="•"/>
            </a:pPr>
            <a:r>
              <a:rPr lang="en-US" sz="50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A safe place storing your codes</a:t>
            </a:r>
          </a:p>
          <a:p>
            <a:pPr algn="just" marL="1079501" indent="-539750" lvl="1">
              <a:lnSpc>
                <a:spcPts val="11050"/>
              </a:lnSpc>
              <a:buFont typeface="Arial"/>
              <a:buChar char="•"/>
            </a:pPr>
            <a:r>
              <a:rPr lang="en-US" sz="50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Record your learning path + contributions</a:t>
            </a:r>
          </a:p>
          <a:p>
            <a:pPr algn="just" marL="1079501" indent="-539750" lvl="1">
              <a:lnSpc>
                <a:spcPts val="11050"/>
              </a:lnSpc>
              <a:buFont typeface="Arial"/>
              <a:buChar char="•"/>
            </a:pPr>
            <a:r>
              <a:rPr lang="en-US" sz="50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“Evidence” of What You Learnt</a:t>
            </a:r>
          </a:p>
          <a:p>
            <a:pPr algn="just" marL="1079501" indent="-539750" lvl="1">
              <a:lnSpc>
                <a:spcPts val="11050"/>
              </a:lnSpc>
              <a:buFont typeface="Arial"/>
              <a:buChar char="•"/>
            </a:pPr>
            <a:r>
              <a:rPr lang="en-US" sz="50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Numbers of Fun Projects</a:t>
            </a:r>
          </a:p>
          <a:p>
            <a:pPr algn="just" marL="1079501" indent="-539750" lvl="1">
              <a:lnSpc>
                <a:spcPts val="11050"/>
              </a:lnSpc>
              <a:buFont typeface="Arial"/>
              <a:buChar char="•"/>
            </a:pPr>
            <a:r>
              <a:rPr lang="en-US" sz="5000">
                <a:solidFill>
                  <a:srgbClr val="1A2526"/>
                </a:solidFill>
                <a:latin typeface="Stinger Fit"/>
                <a:ea typeface="Stinger Fit"/>
                <a:cs typeface="Stinger Fit"/>
                <a:sym typeface="Stinger Fit"/>
              </a:rPr>
              <a:t>Social Plateform (for computer engineers...)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51964" y="1813379"/>
            <a:ext cx="8292036" cy="4756212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3228" r="0" b="-322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20591" y="1485935"/>
            <a:ext cx="8077728" cy="845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9421" indent="-429711" lvl="1">
              <a:lnSpc>
                <a:spcPts val="5572"/>
              </a:lnSpc>
              <a:buFont typeface="Arial"/>
              <a:buChar char="•"/>
            </a:pPr>
            <a:r>
              <a:rPr lang="en-US" sz="398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if your code were accidently deleted, Github could keep your code of latest version. </a:t>
            </a:r>
          </a:p>
          <a:p>
            <a:pPr algn="just">
              <a:lnSpc>
                <a:spcPts val="5572"/>
              </a:lnSpc>
            </a:pPr>
          </a:p>
          <a:p>
            <a:pPr algn="just" marL="859421" indent="-429711" lvl="1">
              <a:lnSpc>
                <a:spcPts val="5572"/>
              </a:lnSpc>
              <a:buFont typeface="Arial"/>
              <a:buChar char="•"/>
            </a:pPr>
            <a:r>
              <a:rPr lang="en-US" sz="398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“Pull Request” is a useful feature when working with team.</a:t>
            </a:r>
          </a:p>
          <a:p>
            <a:pPr algn="just">
              <a:lnSpc>
                <a:spcPts val="5572"/>
              </a:lnSpc>
            </a:pPr>
          </a:p>
          <a:p>
            <a:pPr algn="just" marL="859421" indent="-429711" lvl="1">
              <a:lnSpc>
                <a:spcPts val="5572"/>
              </a:lnSpc>
              <a:buFont typeface="Arial"/>
              <a:buChar char="•"/>
            </a:pPr>
            <a:r>
              <a:rPr lang="en-US" sz="398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“Fork” allows you easily access others’ repository (for purpose of learning or</a:t>
            </a:r>
            <a:r>
              <a:rPr lang="en-US" sz="398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just for fun)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DAGwJYlGyOI</dc:identifier>
  <dcterms:modified xsi:type="dcterms:W3CDTF">2011-08-01T06:04:30Z</dcterms:modified>
  <cp:revision>1</cp:revision>
  <dc:title>Summer Meeting 2</dc:title>
</cp:coreProperties>
</file>